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0" r:id="rId4"/>
    <p:sldId id="261" r:id="rId5"/>
    <p:sldId id="262" r:id="rId6"/>
    <p:sldId id="268" r:id="rId7"/>
    <p:sldId id="270" r:id="rId8"/>
    <p:sldId id="271" r:id="rId9"/>
    <p:sldId id="269" r:id="rId10"/>
    <p:sldId id="283" r:id="rId11"/>
    <p:sldId id="272" r:id="rId12"/>
    <p:sldId id="273" r:id="rId13"/>
    <p:sldId id="274" r:id="rId14"/>
    <p:sldId id="263" r:id="rId15"/>
    <p:sldId id="275" r:id="rId16"/>
    <p:sldId id="276" r:id="rId17"/>
    <p:sldId id="277" r:id="rId18"/>
    <p:sldId id="279" r:id="rId19"/>
    <p:sldId id="280" r:id="rId20"/>
    <p:sldId id="278" r:id="rId21"/>
    <p:sldId id="281" r:id="rId22"/>
    <p:sldId id="282" r:id="rId23"/>
    <p:sldId id="264" r:id="rId24"/>
    <p:sldId id="259" r:id="rId2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6F9D6-D0B5-456D-81CE-1113DC66BE1F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9F15A-B043-4D54-9D4A-20BD6B4355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997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a16e2a3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a16e2a3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da16e2a3f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PE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102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4e8e74108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4e8e74108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042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4027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4e8e74108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4e8e74108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790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071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af1457c5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8" name="Google Shape;288;g7af1457c5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852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51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79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74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798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4e8e74108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4e8e74108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17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179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4957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6181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4e8e74108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4e8e74108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07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69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91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3744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199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fil expositor">
  <p:cSld name="Perfil exposito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/>
        </p:nvSpPr>
        <p:spPr>
          <a:xfrm>
            <a:off x="6528048" y="1556792"/>
            <a:ext cx="29523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b="1">
                <a:solidFill>
                  <a:srgbClr val="DF284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Expositor</a:t>
            </a:r>
            <a:endParaRPr sz="4000" b="1">
              <a:solidFill>
                <a:srgbClr val="DF284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2064" y="3198490"/>
            <a:ext cx="43204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3102" y="4327307"/>
            <a:ext cx="43204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064" y="3772622"/>
            <a:ext cx="43204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873" y="27302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119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1_Imagen con título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743" y="3791847"/>
            <a:ext cx="2305577" cy="30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222" y="3762328"/>
            <a:ext cx="2220613" cy="309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4032" y="3826549"/>
            <a:ext cx="2077105" cy="303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6913" y="3858763"/>
            <a:ext cx="2845711" cy="299923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>
            <a:off x="3049012" y="1844824"/>
            <a:ext cx="6093976" cy="1584176"/>
          </a:xfrm>
          <a:prstGeom prst="rect">
            <a:avLst/>
          </a:prstGeom>
          <a:solidFill>
            <a:srgbClr val="041B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¡Muchas gracias!</a:t>
            </a:r>
            <a:endParaRPr sz="4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4500498" y="6021288"/>
            <a:ext cx="3191004" cy="590899"/>
          </a:xfrm>
          <a:prstGeom prst="rect">
            <a:avLst/>
          </a:prstGeom>
          <a:solidFill>
            <a:srgbClr val="DF28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#yomequedoencasa</a:t>
            </a:r>
            <a:endParaRPr sz="2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873" y="273023"/>
            <a:ext cx="2016224" cy="657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789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">
  <p:cSld name="Tema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0" y="-3801"/>
            <a:ext cx="12192000" cy="6861801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1487488" y="6309320"/>
            <a:ext cx="9368363" cy="41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lang="es-PE" sz="20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www.datascience.pe</a:t>
            </a:r>
            <a:endParaRPr sz="2000" b="1" i="0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609600" y="285559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75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613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280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271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763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747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265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071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496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C7F1F-AD56-45A3-B8F3-BE720DC0FE52}" type="datetimeFigureOut">
              <a:rPr lang="es-PE" smtClean="0"/>
              <a:t>13/12/2022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E59A8-908D-48CD-93F5-88C758ABF22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649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pubs.com/jachimi/Proyecto_Final_R_RM_G_GH_18082022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05750" y="1232950"/>
            <a:ext cx="5739556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 smtClean="0">
                <a:solidFill>
                  <a:schemeClr val="dk2"/>
                </a:solidFill>
              </a:rPr>
              <a:t>CÓMO DOCUMENTAR TUS INVESTIGACIONES Y PROYECTOS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405750" y="2591400"/>
            <a:ext cx="5517600" cy="117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buNone/>
            </a:pPr>
            <a:r>
              <a:rPr lang="es-PE" b="1" dirty="0">
                <a:solidFill>
                  <a:schemeClr val="dk2"/>
                </a:solidFill>
              </a:rPr>
              <a:t>con R y </a:t>
            </a:r>
            <a:r>
              <a:rPr lang="es-PE" b="1" dirty="0" err="1">
                <a:solidFill>
                  <a:schemeClr val="dk2"/>
                </a:solidFill>
              </a:rPr>
              <a:t>RMarkdown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675" y="1421650"/>
            <a:ext cx="4879400" cy="3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00" y="4365350"/>
            <a:ext cx="2986350" cy="97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8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/>
        </p:nvSpPr>
        <p:spPr>
          <a:xfrm>
            <a:off x="1651265" y="291994"/>
            <a:ext cx="295013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YAML FORMATO </a:t>
            </a: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2400" b="1" dirty="0">
              <a:solidFill>
                <a:srgbClr val="DF28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" name="Google Shape;278;p44"/>
          <p:cNvSpPr txBox="1"/>
          <p:nvPr/>
        </p:nvSpPr>
        <p:spPr>
          <a:xfrm>
            <a:off x="7636056" y="300364"/>
            <a:ext cx="28677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YAML FORMATO </a:t>
            </a: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2400" b="1" dirty="0">
              <a:solidFill>
                <a:srgbClr val="DF28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6309" t="13950" r="9285" b="6010"/>
          <a:stretch/>
        </p:blipFill>
        <p:spPr>
          <a:xfrm>
            <a:off x="259764" y="1398008"/>
            <a:ext cx="5733141" cy="305659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15856" r="39047" b="53229"/>
          <a:stretch/>
        </p:blipFill>
        <p:spPr>
          <a:xfrm>
            <a:off x="187194" y="4663829"/>
            <a:ext cx="5861289" cy="1671384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6321269" y="4658813"/>
            <a:ext cx="5457372" cy="1690914"/>
            <a:chOff x="6212114" y="4859484"/>
            <a:chExt cx="6103253" cy="1998516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/>
            <a:srcRect t="15645" r="39286" b="48994"/>
            <a:stretch/>
          </p:blipFill>
          <p:spPr>
            <a:xfrm>
              <a:off x="6212114" y="4859484"/>
              <a:ext cx="6103253" cy="1998516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596740" y="5950856"/>
              <a:ext cx="1799771" cy="362857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t="12892" r="12381" b="5586"/>
          <a:stretch/>
        </p:blipFill>
        <p:spPr>
          <a:xfrm>
            <a:off x="6263213" y="1329536"/>
            <a:ext cx="5609473" cy="2934303"/>
          </a:xfrm>
          <a:prstGeom prst="rect">
            <a:avLst/>
          </a:prstGeom>
        </p:spPr>
      </p:pic>
      <p:sp>
        <p:nvSpPr>
          <p:cNvPr id="11" name="Rectángulo redondeado 10"/>
          <p:cNvSpPr/>
          <p:nvPr/>
        </p:nvSpPr>
        <p:spPr>
          <a:xfrm>
            <a:off x="155443" y="753618"/>
            <a:ext cx="5941784" cy="3700986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redondeado 11"/>
          <p:cNvSpPr/>
          <p:nvPr/>
        </p:nvSpPr>
        <p:spPr>
          <a:xfrm>
            <a:off x="148186" y="4454604"/>
            <a:ext cx="5941784" cy="2098594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redondeado 12"/>
          <p:cNvSpPr/>
          <p:nvPr/>
        </p:nvSpPr>
        <p:spPr>
          <a:xfrm>
            <a:off x="6099044" y="760877"/>
            <a:ext cx="5941784" cy="3700986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redondeado 13"/>
          <p:cNvSpPr/>
          <p:nvPr/>
        </p:nvSpPr>
        <p:spPr>
          <a:xfrm>
            <a:off x="6091787" y="4461863"/>
            <a:ext cx="5941784" cy="2098594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967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4. Sintaxis básica </a:t>
            </a:r>
            <a:r>
              <a:rPr lang="es-PE" b="1" dirty="0" err="1">
                <a:solidFill>
                  <a:schemeClr val="bg1"/>
                </a:solidFill>
              </a:rPr>
              <a:t>Rmarkdown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99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/>
        </p:nvSpPr>
        <p:spPr>
          <a:xfrm>
            <a:off x="1751608" y="240732"/>
            <a:ext cx="2823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SINTAXIS BÁSICA</a:t>
            </a:r>
            <a:endParaRPr sz="2400" b="1" dirty="0">
              <a:solidFill>
                <a:srgbClr val="DF28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6457740" y="2786629"/>
            <a:ext cx="521174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Ésta </a:t>
            </a:r>
            <a:r>
              <a:rPr lang="es-PE" sz="1600" b="1" i="1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sintaxis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puede ser utilizada en varios </a:t>
            </a:r>
            <a:r>
              <a:rPr lang="es-PE" sz="1600" b="1" i="1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aplicativos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manejan el </a:t>
            </a:r>
            <a:r>
              <a:rPr lang="es-PE" sz="1600" b="1" i="1" dirty="0" err="1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markdown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Ejemplo: </a:t>
            </a:r>
            <a:r>
              <a:rPr lang="es-PE" sz="1600" b="1" i="1" dirty="0" err="1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whatsapp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600" dirty="0">
              <a:solidFill>
                <a:schemeClr val="tx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8971" t="20952" r="30138" b="5586"/>
          <a:stretch/>
        </p:blipFill>
        <p:spPr>
          <a:xfrm>
            <a:off x="505010" y="997300"/>
            <a:ext cx="5242647" cy="529534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46955" y="6276614"/>
            <a:ext cx="5432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dirty="0" smtClean="0">
                <a:solidFill>
                  <a:schemeClr val="tx2"/>
                </a:solidFill>
              </a:rPr>
              <a:t>https://www.rstudio.com/wp-content/uploads/2015/03/rmarkdown-reference.pdf</a:t>
            </a:r>
            <a:endParaRPr lang="es-PE" sz="1100" dirty="0">
              <a:solidFill>
                <a:schemeClr val="tx2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55443" y="753618"/>
            <a:ext cx="5941784" cy="5835868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redondeado 6"/>
          <p:cNvSpPr/>
          <p:nvPr/>
        </p:nvSpPr>
        <p:spPr>
          <a:xfrm>
            <a:off x="6097226" y="2583543"/>
            <a:ext cx="5941784" cy="1277257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1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5. Inclusión de Fórmulas</a:t>
            </a:r>
          </a:p>
        </p:txBody>
      </p:sp>
    </p:spTree>
    <p:extLst>
      <p:ext uri="{BB962C8B-B14F-4D97-AF65-F5344CB8AC3E}">
        <p14:creationId xmlns:p14="http://schemas.microsoft.com/office/powerpoint/2010/main" val="15256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 idx="4294967295"/>
          </p:nvPr>
        </p:nvSpPr>
        <p:spPr>
          <a:xfrm>
            <a:off x="1258107" y="49522"/>
            <a:ext cx="9633900" cy="87561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INCLUSIÓN DE FÓRMULAS UTILIZANDO </a:t>
            </a:r>
            <a:r>
              <a:rPr lang="es-PE" sz="2400" b="1" i="1" dirty="0" err="1" smtClean="0">
                <a:solidFill>
                  <a:schemeClr val="tx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LaTex</a:t>
            </a:r>
            <a:endParaRPr sz="2400" b="1" i="1" dirty="0">
              <a:solidFill>
                <a:schemeClr val="tx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4294967295"/>
          </p:nvPr>
        </p:nvSpPr>
        <p:spPr>
          <a:xfrm>
            <a:off x="7100416" y="5932730"/>
            <a:ext cx="4859349" cy="65675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Uso </a:t>
            </a: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 aplicaciones para obtener el código </a:t>
            </a:r>
            <a:r>
              <a:rPr lang="es-PE" sz="1600" b="1" i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LaTex</a:t>
            </a:r>
            <a:endParaRPr sz="1600" i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-220" r="39228" b="36464"/>
          <a:stretch/>
        </p:blipFill>
        <p:spPr>
          <a:xfrm>
            <a:off x="424228" y="929612"/>
            <a:ext cx="6349351" cy="37450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470" y="858428"/>
            <a:ext cx="4359929" cy="3869835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155442" y="753618"/>
            <a:ext cx="6869471" cy="4096714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redondeado 7"/>
          <p:cNvSpPr/>
          <p:nvPr/>
        </p:nvSpPr>
        <p:spPr>
          <a:xfrm>
            <a:off x="148185" y="4850332"/>
            <a:ext cx="6876727" cy="1702865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redondeado 8"/>
          <p:cNvSpPr/>
          <p:nvPr/>
        </p:nvSpPr>
        <p:spPr>
          <a:xfrm>
            <a:off x="7042365" y="760877"/>
            <a:ext cx="4998462" cy="406962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redondeado 9"/>
          <p:cNvSpPr/>
          <p:nvPr/>
        </p:nvSpPr>
        <p:spPr>
          <a:xfrm>
            <a:off x="7024911" y="4830497"/>
            <a:ext cx="5008659" cy="172996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Google Shape;285;p45"/>
          <p:cNvSpPr txBox="1">
            <a:spLocks/>
          </p:cNvSpPr>
          <p:nvPr/>
        </p:nvSpPr>
        <p:spPr>
          <a:xfrm>
            <a:off x="155443" y="4830497"/>
            <a:ext cx="5952674" cy="1695167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just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●"/>
            </a:pP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https://manualdelatex.com/tutoriales/ecuaciones</a:t>
            </a:r>
            <a:r>
              <a:rPr lang="es-PE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1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ésta dirección web se puede verificar la sintaxis necesaria para replicar cualquier ecuación. Normalmente entre dos signos de dólar, al inicio y fin, va el texto plano que representará la ecuación al ejecutar el documento.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7400060" y="4899020"/>
            <a:ext cx="4320747" cy="1073160"/>
            <a:chOff x="7348719" y="4909714"/>
            <a:chExt cx="4320747" cy="1073160"/>
          </a:xfrm>
        </p:grpSpPr>
        <p:pic>
          <p:nvPicPr>
            <p:cNvPr id="5122" name="Picture 2" descr="Mathpix API | ProgrammableWe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719" y="4909714"/>
              <a:ext cx="1073160" cy="107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upo 3"/>
            <p:cNvGrpSpPr/>
            <p:nvPr/>
          </p:nvGrpSpPr>
          <p:grpSpPr>
            <a:xfrm>
              <a:off x="8785982" y="5075072"/>
              <a:ext cx="2883484" cy="740882"/>
              <a:chOff x="783771" y="-3135085"/>
              <a:chExt cx="10493829" cy="2540526"/>
            </a:xfrm>
          </p:grpSpPr>
          <p:pic>
            <p:nvPicPr>
              <p:cNvPr id="1026" name="Picture 2" descr="How to use Mathpix Snipping Tool - YouTube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2" t="2272" r="8776" b="75506"/>
              <a:stretch/>
            </p:blipFill>
            <p:spPr bwMode="auto">
              <a:xfrm>
                <a:off x="783771" y="-3135085"/>
                <a:ext cx="10493829" cy="152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ow to use Mathpix Snipping Tool - YouTube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69" t="24600" r="39788" b="60585"/>
              <a:stretch/>
            </p:blipFill>
            <p:spPr bwMode="auto">
              <a:xfrm>
                <a:off x="4528456" y="-1610559"/>
                <a:ext cx="3004458" cy="101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064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6. </a:t>
            </a:r>
            <a:r>
              <a:rPr lang="es-PE" b="1" dirty="0" smtClean="0">
                <a:solidFill>
                  <a:schemeClr val="bg1"/>
                </a:solidFill>
              </a:rPr>
              <a:t>Uso </a:t>
            </a:r>
            <a:r>
              <a:rPr lang="es-PE" b="1" dirty="0">
                <a:solidFill>
                  <a:schemeClr val="bg1"/>
                </a:solidFill>
              </a:rPr>
              <a:t>de </a:t>
            </a:r>
            <a:r>
              <a:rPr lang="es-PE" b="1" dirty="0" err="1">
                <a:solidFill>
                  <a:schemeClr val="bg1"/>
                </a:solidFill>
              </a:rPr>
              <a:t>Chunks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 idx="4294967295"/>
          </p:nvPr>
        </p:nvSpPr>
        <p:spPr>
          <a:xfrm>
            <a:off x="1301650" y="107578"/>
            <a:ext cx="9633900" cy="65329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INCORPORANDO CÓDIGO USANDO </a:t>
            </a:r>
            <a:r>
              <a:rPr lang="es-PE" sz="2800" b="1" i="1" dirty="0" err="1" smtClean="0">
                <a:solidFill>
                  <a:schemeClr val="tx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chunks</a:t>
            </a:r>
            <a:endParaRPr b="1" i="1" dirty="0">
              <a:solidFill>
                <a:schemeClr val="tx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38897" b="31167"/>
          <a:stretch/>
        </p:blipFill>
        <p:spPr>
          <a:xfrm>
            <a:off x="514243" y="838907"/>
            <a:ext cx="6164853" cy="39045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-112" t="-193" r="58661" b="47278"/>
          <a:stretch/>
        </p:blipFill>
        <p:spPr>
          <a:xfrm>
            <a:off x="7135442" y="1088571"/>
            <a:ext cx="4792703" cy="3439887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155442" y="753618"/>
            <a:ext cx="6869471" cy="4096714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redondeado 6"/>
          <p:cNvSpPr/>
          <p:nvPr/>
        </p:nvSpPr>
        <p:spPr>
          <a:xfrm>
            <a:off x="148185" y="4850332"/>
            <a:ext cx="6894180" cy="1702865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redondeado 7"/>
          <p:cNvSpPr/>
          <p:nvPr/>
        </p:nvSpPr>
        <p:spPr>
          <a:xfrm>
            <a:off x="7042365" y="760877"/>
            <a:ext cx="4998462" cy="406962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redondeado 10"/>
          <p:cNvSpPr/>
          <p:nvPr/>
        </p:nvSpPr>
        <p:spPr>
          <a:xfrm>
            <a:off x="7024913" y="4850332"/>
            <a:ext cx="5015914" cy="1702865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Google Shape;285;p45"/>
          <p:cNvSpPr txBox="1">
            <a:spLocks/>
          </p:cNvSpPr>
          <p:nvPr/>
        </p:nvSpPr>
        <p:spPr>
          <a:xfrm>
            <a:off x="7169672" y="4935620"/>
            <a:ext cx="4758473" cy="1492871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●"/>
            </a:pPr>
            <a:r>
              <a:rPr lang="es-PE" sz="23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el </a:t>
            </a:r>
            <a:r>
              <a:rPr lang="es-PE" sz="2300" b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yaml</a:t>
            </a:r>
            <a:r>
              <a:rPr lang="es-PE" sz="23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 da formato a los </a:t>
            </a:r>
            <a:r>
              <a:rPr lang="es-PE" sz="2300" b="1" i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chunks</a:t>
            </a:r>
            <a: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20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el </a:t>
            </a:r>
            <a:r>
              <a:rPr lang="es-PE" sz="2000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yaml</a:t>
            </a:r>
            <a:r>
              <a:rPr lang="es-PE" sz="20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es posible invocar archivos de estilo </a:t>
            </a:r>
            <a:r>
              <a:rPr lang="es-PE" sz="2000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css</a:t>
            </a:r>
            <a:r>
              <a:rPr lang="es-PE" sz="20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que permiten darle formato a los </a:t>
            </a:r>
            <a:r>
              <a:rPr lang="es-PE" sz="2000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chunks</a:t>
            </a:r>
            <a:r>
              <a:rPr lang="es-PE" sz="20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s-PE" sz="2000" dirty="0" smtClea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285;p45"/>
          <p:cNvSpPr txBox="1">
            <a:spLocks/>
          </p:cNvSpPr>
          <p:nvPr/>
        </p:nvSpPr>
        <p:spPr>
          <a:xfrm>
            <a:off x="246220" y="4935620"/>
            <a:ext cx="6651386" cy="1617577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●"/>
            </a:pPr>
            <a:r>
              <a:rPr lang="es-PE" sz="64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Configuración de los </a:t>
            </a:r>
            <a:r>
              <a:rPr lang="es-PE" sz="6400" b="1" i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chunks</a:t>
            </a:r>
            <a: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5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Cada tipo de </a:t>
            </a:r>
            <a:r>
              <a:rPr lang="es-PE" sz="5600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chunk</a:t>
            </a:r>
            <a:r>
              <a:rPr lang="es-PE" sz="5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que se puede utilizar como: R, Python y SQL; es posible darle una configuración para su salida al ejecutar el documento, desde mostrarse o no en el documento final (tanto código como resultados) hasta el formato en el cuál se pueden mostrar tablas y gráficos generados por el código en el documento final.</a:t>
            </a:r>
          </a:p>
        </p:txBody>
      </p:sp>
    </p:spTree>
    <p:extLst>
      <p:ext uri="{BB962C8B-B14F-4D97-AF65-F5344CB8AC3E}">
        <p14:creationId xmlns:p14="http://schemas.microsoft.com/office/powerpoint/2010/main" val="62395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7. </a:t>
            </a:r>
            <a:r>
              <a:rPr lang="es-PE" b="1" dirty="0" smtClean="0">
                <a:solidFill>
                  <a:schemeClr val="bg1"/>
                </a:solidFill>
              </a:rPr>
              <a:t>Añadiendo imágenes </a:t>
            </a:r>
            <a:r>
              <a:rPr lang="es-PE" b="1" dirty="0">
                <a:solidFill>
                  <a:schemeClr val="bg1"/>
                </a:solidFill>
              </a:rPr>
              <a:t>y </a:t>
            </a:r>
            <a:r>
              <a:rPr lang="es-PE" b="1" dirty="0" smtClean="0">
                <a:solidFill>
                  <a:schemeClr val="bg1"/>
                </a:solidFill>
              </a:rPr>
              <a:t>multimedia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/>
        </p:nvSpPr>
        <p:spPr>
          <a:xfrm>
            <a:off x="1127880" y="223179"/>
            <a:ext cx="43657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AÑADIENDO IMÁGENES</a:t>
            </a:r>
            <a:endParaRPr sz="2800" b="1" dirty="0">
              <a:solidFill>
                <a:srgbClr val="DF28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" name="Google Shape;278;p44"/>
          <p:cNvSpPr txBox="1"/>
          <p:nvPr/>
        </p:nvSpPr>
        <p:spPr>
          <a:xfrm>
            <a:off x="6693841" y="223179"/>
            <a:ext cx="475218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AÑADIENDO MULTIMEDIA</a:t>
            </a:r>
            <a:endParaRPr sz="2800" b="1" dirty="0">
              <a:solidFill>
                <a:srgbClr val="DF28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" name="Google Shape;285;p45"/>
          <p:cNvSpPr txBox="1">
            <a:spLocks/>
          </p:cNvSpPr>
          <p:nvPr/>
        </p:nvSpPr>
        <p:spPr>
          <a:xfrm>
            <a:off x="239511" y="3906516"/>
            <a:ext cx="5773647" cy="256468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●"/>
            </a:pP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Sintaxis </a:t>
            </a: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HTML (entre los </a:t>
            </a:r>
            <a:r>
              <a:rPr lang="es-PE" sz="1600" b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tags</a:t>
            </a: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todo se separa con un espacio)</a:t>
            </a:r>
            <a: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s-PE" sz="1800" dirty="0" smtClea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Luego de abrir el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tag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(&lt;) colocamos la palabra “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img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”. </a:t>
            </a:r>
            <a:endParaRPr lang="es-PE" sz="12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Colocamos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src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para colocar entre comillas (“ “) la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 la imagen a subir al documento.</a:t>
            </a:r>
            <a:endParaRPr lang="es-PE" sz="12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Posibilidad de formatear el tamaño y ubicación.</a:t>
            </a: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 la ubicación se deben agregar más líneas de código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146050" indent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None/>
            </a:pPr>
            <a:endParaRPr lang="es-PE" sz="1200" b="1" dirty="0" smtClean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None/>
            </a:pP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&lt; </a:t>
            </a:r>
            <a:r>
              <a:rPr lang="es-PE" sz="12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img</a:t>
            </a: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PE" sz="12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src</a:t>
            </a: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= “</a:t>
            </a:r>
            <a:r>
              <a:rPr lang="es-PE" sz="12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r>
              <a:rPr lang="es-PE" sz="12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alt</a:t>
            </a: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= “</a:t>
            </a:r>
            <a:r>
              <a:rPr lang="es-PE" sz="12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alt</a:t>
            </a: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r>
              <a:rPr lang="es-PE" sz="12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width</a:t>
            </a: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= “</a:t>
            </a:r>
            <a:r>
              <a:rPr lang="es-PE" sz="12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width</a:t>
            </a: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” &gt;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s-PE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85;p45"/>
          <p:cNvSpPr txBox="1">
            <a:spLocks/>
          </p:cNvSpPr>
          <p:nvPr/>
        </p:nvSpPr>
        <p:spPr>
          <a:xfrm>
            <a:off x="6457771" y="2262775"/>
            <a:ext cx="5235211" cy="2926081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●"/>
            </a:pP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Sintaxis HTML videos de </a:t>
            </a:r>
            <a:r>
              <a:rPr lang="es-PE" sz="1600" b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youtube</a:t>
            </a:r>
            <a: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s-PE" sz="1800" dirty="0" smtClea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Luego de abrir el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tag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(&lt;) colocamos la palabra “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iframe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” seguido de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width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“ancho” y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height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“alto”. </a:t>
            </a: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Colocamos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src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para colocar entre comillas (“ “) la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del video de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youtube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 subir al documento.</a:t>
            </a: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Cerramos el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tag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(&gt;) y en la siguiente línea colocamos entre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tags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(&lt; &gt;) “/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iframe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endParaRPr lang="es-PE" sz="12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None/>
            </a:pPr>
            <a:r>
              <a:rPr lang="en-US" sz="12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&lt; iframe width = “ancho" height = “alto"</a:t>
            </a:r>
          </a:p>
          <a:p>
            <a:pPr marL="146050" indent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None/>
            </a:pPr>
            <a:r>
              <a:rPr lang="en-US" sz="1200" dirty="0" err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2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rc</a:t>
            </a:r>
            <a:r>
              <a:rPr lang="en-US" sz="12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= “</a:t>
            </a:r>
            <a:r>
              <a:rPr lang="en-US" sz="1200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n-US" sz="12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“ &gt;</a:t>
            </a:r>
          </a:p>
          <a:p>
            <a:pPr marL="146050" indent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None/>
            </a:pPr>
            <a:r>
              <a:rPr lang="en-US" sz="12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&lt; / iframe &gt;</a:t>
            </a:r>
          </a:p>
          <a:p>
            <a:pPr marL="146050" indent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None/>
            </a:pPr>
            <a:endParaRPr lang="es-PE" sz="1800" b="1" dirty="0" smtClea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s-PE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55443" y="957942"/>
            <a:ext cx="5941784" cy="281577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redondeado 6"/>
          <p:cNvSpPr/>
          <p:nvPr/>
        </p:nvSpPr>
        <p:spPr>
          <a:xfrm>
            <a:off x="6104485" y="2008775"/>
            <a:ext cx="5941784" cy="3506273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redondeado 8"/>
          <p:cNvSpPr/>
          <p:nvPr/>
        </p:nvSpPr>
        <p:spPr>
          <a:xfrm>
            <a:off x="162701" y="3780971"/>
            <a:ext cx="5941784" cy="2815771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Google Shape;285;p45"/>
          <p:cNvSpPr txBox="1">
            <a:spLocks/>
          </p:cNvSpPr>
          <p:nvPr/>
        </p:nvSpPr>
        <p:spPr>
          <a:xfrm>
            <a:off x="243754" y="1156651"/>
            <a:ext cx="5773647" cy="2459985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●"/>
            </a:pP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Sintaxis </a:t>
            </a:r>
            <a:r>
              <a:rPr lang="es-PE" sz="1600" b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RMarkdown</a:t>
            </a:r>
            <a: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s-PE" sz="1800" dirty="0" smtClea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 utilizan los siguientes símbolos: ! [ ] ( ) </a:t>
            </a: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Dentro de los corchetes es opcional colocar o no un texto descriptivo de la imagen.</a:t>
            </a: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Dentro de los paréntesis colocamos la </a:t>
            </a:r>
            <a:r>
              <a:rPr lang="es-PE" sz="12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 la ruta de la imagen a subir al documento.</a:t>
            </a: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Posibilidad de formatear el tamaño y ubicación.</a:t>
            </a:r>
          </a:p>
          <a:p>
            <a:pPr marL="114300" indent="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  <a:buNone/>
            </a:pP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! [texto alternativo] (ubicación de la imagen) {</a:t>
            </a:r>
            <a:r>
              <a:rPr lang="es-PE" sz="12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width</a:t>
            </a: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s-PE" sz="12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width</a:t>
            </a: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PE" sz="12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height</a:t>
            </a: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s-PE" sz="12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height</a:t>
            </a:r>
            <a:r>
              <a:rPr lang="es-PE" sz="1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s-PE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660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8. Agregando Bibliografía</a:t>
            </a:r>
          </a:p>
        </p:txBody>
      </p:sp>
    </p:spTree>
    <p:extLst>
      <p:ext uri="{BB962C8B-B14F-4D97-AF65-F5344CB8AC3E}">
        <p14:creationId xmlns:p14="http://schemas.microsoft.com/office/powerpoint/2010/main" val="526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/>
          <p:nvPr/>
        </p:nvSpPr>
        <p:spPr>
          <a:xfrm>
            <a:off x="1199456" y="1141420"/>
            <a:ext cx="4104456" cy="4104456"/>
          </a:xfrm>
          <a:prstGeom prst="ellipse">
            <a:avLst/>
          </a:prstGeom>
          <a:solidFill>
            <a:srgbClr val="FFB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2"/>
          <p:cNvSpPr/>
          <p:nvPr/>
        </p:nvSpPr>
        <p:spPr>
          <a:xfrm>
            <a:off x="1315806" y="1257770"/>
            <a:ext cx="3871800" cy="3871800"/>
          </a:xfrm>
          <a:prstGeom prst="ellipse">
            <a:avLst/>
          </a:prstGeom>
          <a:solidFill>
            <a:srgbClr val="001A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6528048" y="2348880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dirty="0" smtClean="0">
                <a:solidFill>
                  <a:srgbClr val="041B5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Jesús Chirinos M.</a:t>
            </a:r>
            <a:endParaRPr dirty="0"/>
          </a:p>
        </p:txBody>
      </p:sp>
      <p:sp>
        <p:nvSpPr>
          <p:cNvPr id="265" name="Google Shape;265;p42"/>
          <p:cNvSpPr txBox="1"/>
          <p:nvPr/>
        </p:nvSpPr>
        <p:spPr>
          <a:xfrm>
            <a:off x="7176120" y="3209180"/>
            <a:ext cx="28083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dirty="0" smtClean="0">
                <a:solidFill>
                  <a:srgbClr val="041B5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+511 975 435 611</a:t>
            </a:r>
            <a:endParaRPr sz="1800" dirty="0">
              <a:solidFill>
                <a:srgbClr val="041B5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6" name="Google Shape;266;p42"/>
          <p:cNvSpPr txBox="1"/>
          <p:nvPr/>
        </p:nvSpPr>
        <p:spPr>
          <a:xfrm>
            <a:off x="7176120" y="3789040"/>
            <a:ext cx="28083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041B5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</a:t>
            </a:r>
            <a:r>
              <a:rPr lang="es-PE" dirty="0" smtClean="0">
                <a:solidFill>
                  <a:srgbClr val="041B5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hirinos.ja@pucp.edu.pe</a:t>
            </a:r>
            <a:endParaRPr sz="1800" dirty="0">
              <a:solidFill>
                <a:srgbClr val="041B5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7176119" y="4368900"/>
            <a:ext cx="303019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es-PE"/>
            </a:defPPr>
            <a:lvl1pPr marR="0" lvl="0" indent="0" algn="just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41B58"/>
                </a:solidFill>
                <a:latin typeface="Montserrat SemiBold"/>
                <a:ea typeface="Montserrat SemiBold"/>
                <a:cs typeface="Montserrat SemiBold"/>
              </a:defRPr>
            </a:lvl1pPr>
          </a:lstStyle>
          <a:p>
            <a:r>
              <a:rPr lang="es-UY"/>
              <a:t>https://www.linkedin.com/in/jesús-chirinos-miñano</a:t>
            </a:r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06" y="1257748"/>
            <a:ext cx="3871800" cy="38718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58777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 idx="4294967295"/>
          </p:nvPr>
        </p:nvSpPr>
        <p:spPr>
          <a:xfrm>
            <a:off x="1214563" y="126642"/>
            <a:ext cx="9830807" cy="96112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AGREGANDO BIBLIOGRAFÍA A NUESTRO DOCUMENTO</a:t>
            </a:r>
            <a:endParaRPr sz="2400" b="1" dirty="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4294967295"/>
          </p:nvPr>
        </p:nvSpPr>
        <p:spPr>
          <a:xfrm>
            <a:off x="7382445" y="958000"/>
            <a:ext cx="4316395" cy="34249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457200" indent="-342900" algn="just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●"/>
            </a:pPr>
            <a:r>
              <a:rPr lang="es-PE" sz="37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lang="es-PE" sz="3700" b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Yaml</a:t>
            </a:r>
            <a:r>
              <a:rPr lang="es-PE" sz="37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agregamos el archivo de bibliografías utilizado</a:t>
            </a:r>
            <a: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32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 que al ejecutar el documento llame y actualice las referencias realizadas, en el </a:t>
            </a:r>
            <a:r>
              <a:rPr lang="es-PE" sz="3200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Yaml</a:t>
            </a:r>
            <a:r>
              <a:rPr lang="es-PE" sz="32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debemos agregar:</a:t>
            </a:r>
          </a:p>
          <a:p>
            <a:pPr marL="114300" lvl="0" indent="0" algn="just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  <a:buNone/>
            </a:pPr>
            <a:r>
              <a:rPr lang="es-PE" sz="29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Bibliography</a:t>
            </a:r>
            <a:r>
              <a:rPr lang="es-PE" sz="29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es-PE" sz="2900" b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bibliografia.bib</a:t>
            </a:r>
            <a:endParaRPr lang="es-PE" sz="2900" b="1" dirty="0" smtClean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  <a:buChar char="●"/>
            </a:pPr>
            <a:r>
              <a:rPr lang="es-PE" sz="37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Archivo extensión “*.</a:t>
            </a:r>
            <a:r>
              <a:rPr lang="es-PE" sz="3700" b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bib</a:t>
            </a:r>
            <a:r>
              <a:rPr lang="es-PE" sz="37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”, estructura </a:t>
            </a:r>
            <a:r>
              <a:rPr lang="es-PE" sz="3700" b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BibTex</a:t>
            </a:r>
            <a: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31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este archivo se agregan las referencias bibliográficas en un formato definido para poder ser llamado, mediante una sintaxis definida, al ejecutar el documento.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endParaRPr lang="es-PE" sz="1800" b="1" dirty="0" smtClea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  <a:buChar char="●"/>
            </a:pPr>
            <a:r>
              <a:rPr lang="es-PE" sz="37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Exportando referencias desde bases de datos consultadas</a:t>
            </a:r>
            <a: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24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PE" sz="31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Por ejemplo la base de datos </a:t>
            </a:r>
            <a:r>
              <a:rPr lang="es-PE" sz="3100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Wiley</a:t>
            </a:r>
            <a:r>
              <a:rPr lang="es-PE" sz="31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permite descargar las referencias que utilizamos en ella.</a:t>
            </a:r>
          </a:p>
          <a:p>
            <a:pPr marL="114300" lvl="0" indent="0" algn="just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  <a:buNone/>
            </a:pPr>
            <a:r>
              <a:rPr lang="es-PE" sz="3100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https://onlinelibrary.wiley.com/doi/book/10.1002/9781119080053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7382444" y="4382985"/>
            <a:ext cx="4316396" cy="2243892"/>
            <a:chOff x="7557245" y="4120590"/>
            <a:chExt cx="4504125" cy="253233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7245" y="4120590"/>
              <a:ext cx="4504125" cy="2532333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/>
            <a:srcRect l="8284" t="72449" r="71231" b="6247"/>
            <a:stretch/>
          </p:blipFill>
          <p:spPr>
            <a:xfrm>
              <a:off x="9225887" y="4409032"/>
              <a:ext cx="2497541" cy="1460311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6" name="Flecha derecha 5"/>
            <p:cNvSpPr/>
            <p:nvPr/>
          </p:nvSpPr>
          <p:spPr>
            <a:xfrm rot="19517617">
              <a:off x="8506511" y="5858677"/>
              <a:ext cx="1220901" cy="2772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528418" y="1087771"/>
            <a:ext cx="6325694" cy="5624610"/>
            <a:chOff x="654997" y="1215565"/>
            <a:chExt cx="6325694" cy="562461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5"/>
            <a:srcRect l="20505" t="14657" r="20664" b="7289"/>
            <a:stretch/>
          </p:blipFill>
          <p:spPr>
            <a:xfrm>
              <a:off x="883511" y="1215565"/>
              <a:ext cx="3547018" cy="2645822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6"/>
            <a:srcRect l="20714" t="20303" r="20596" b="12151"/>
            <a:stretch/>
          </p:blipFill>
          <p:spPr>
            <a:xfrm>
              <a:off x="3425279" y="1215565"/>
              <a:ext cx="3367408" cy="264582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7"/>
            <a:srcRect l="5476" r="9048" b="26973"/>
            <a:stretch/>
          </p:blipFill>
          <p:spPr>
            <a:xfrm>
              <a:off x="654997" y="3801686"/>
              <a:ext cx="6325694" cy="3038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79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/>
        </p:nvSpPr>
        <p:spPr>
          <a:xfrm>
            <a:off x="943526" y="291994"/>
            <a:ext cx="53214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DEFINIENDO ESTILO DE CITACIÓN</a:t>
            </a:r>
            <a:endParaRPr sz="2400" b="1" dirty="0">
              <a:solidFill>
                <a:srgbClr val="DF28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" name="Google Shape;278;p44"/>
          <p:cNvSpPr txBox="1"/>
          <p:nvPr/>
        </p:nvSpPr>
        <p:spPr>
          <a:xfrm>
            <a:off x="7110771" y="1316326"/>
            <a:ext cx="49405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CITACIONES EN EL DOCUMENTO</a:t>
            </a:r>
            <a:endParaRPr sz="2400" b="1" dirty="0">
              <a:solidFill>
                <a:srgbClr val="DF28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" name="Google Shape;285;p45"/>
          <p:cNvSpPr txBox="1">
            <a:spLocks/>
          </p:cNvSpPr>
          <p:nvPr/>
        </p:nvSpPr>
        <p:spPr>
          <a:xfrm>
            <a:off x="240154" y="5291734"/>
            <a:ext cx="6778647" cy="121036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●"/>
            </a:pP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el </a:t>
            </a:r>
            <a:r>
              <a:rPr lang="es-PE" sz="1600" b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Yaml</a:t>
            </a: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definimos si es </a:t>
            </a:r>
            <a:r>
              <a:rPr lang="es-PE" sz="1600" b="1" i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Vancouver </a:t>
            </a: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s-PE" sz="1600" b="1" i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APA</a:t>
            </a:r>
            <a: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s-PE" sz="1800" dirty="0" smtClea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4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Debemos descargar archivos de </a:t>
            </a:r>
            <a:r>
              <a:rPr lang="es-PE" sz="1400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extención</a:t>
            </a:r>
            <a:r>
              <a:rPr lang="es-PE" sz="14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PE" sz="1400" b="1" i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“*.</a:t>
            </a:r>
            <a:r>
              <a:rPr lang="es-PE" sz="1400" b="1" i="1" dirty="0" err="1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csl</a:t>
            </a:r>
            <a:r>
              <a:rPr lang="es-PE" sz="1400" b="1" i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r>
              <a:rPr lang="es-PE" sz="14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 la norma a utilizar. </a:t>
            </a:r>
          </a:p>
        </p:txBody>
      </p:sp>
      <p:sp>
        <p:nvSpPr>
          <p:cNvPr id="12" name="Google Shape;285;p45"/>
          <p:cNvSpPr txBox="1">
            <a:spLocks/>
          </p:cNvSpPr>
          <p:nvPr/>
        </p:nvSpPr>
        <p:spPr>
          <a:xfrm>
            <a:off x="7306744" y="3749594"/>
            <a:ext cx="4542971" cy="1773651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●"/>
            </a:pPr>
            <a:r>
              <a:rPr lang="es-PE" sz="18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Sintaxis de citaciones</a:t>
            </a:r>
            <a: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8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s-PE" sz="1800" dirty="0" smtClea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4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Primero se abren corchetes [ ]. </a:t>
            </a: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4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Luego un arroba @ seguido y sin espacios del código de la referencia.</a:t>
            </a:r>
          </a:p>
          <a:p>
            <a:pPr marL="146050" indent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None/>
            </a:pPr>
            <a:endParaRPr lang="es-PE" sz="1800" b="1" dirty="0" smtClea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s-PE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256" r="44048" b="72710"/>
          <a:stretch/>
        </p:blipFill>
        <p:spPr>
          <a:xfrm>
            <a:off x="7153967" y="2808042"/>
            <a:ext cx="4839690" cy="731102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154208" y="891295"/>
            <a:ext cx="4900087" cy="4304819"/>
            <a:chOff x="6473370" y="610257"/>
            <a:chExt cx="5380357" cy="470262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/>
            <a:srcRect r="39405" b="5799"/>
            <a:stretch/>
          </p:blipFill>
          <p:spPr>
            <a:xfrm>
              <a:off x="6473371" y="610257"/>
              <a:ext cx="5380356" cy="4702629"/>
            </a:xfrm>
            <a:prstGeom prst="rect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6720115" y="3237676"/>
              <a:ext cx="1857829" cy="35895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Elipse 8"/>
            <p:cNvSpPr/>
            <p:nvPr/>
          </p:nvSpPr>
          <p:spPr>
            <a:xfrm>
              <a:off x="6473370" y="4844576"/>
              <a:ext cx="1857829" cy="46831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1" name="Rectángulo redondeado 10"/>
          <p:cNvSpPr/>
          <p:nvPr/>
        </p:nvSpPr>
        <p:spPr>
          <a:xfrm>
            <a:off x="155442" y="753618"/>
            <a:ext cx="6948072" cy="4442496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redondeado 12"/>
          <p:cNvSpPr/>
          <p:nvPr/>
        </p:nvSpPr>
        <p:spPr>
          <a:xfrm>
            <a:off x="148185" y="5196114"/>
            <a:ext cx="6967447" cy="1357084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redondeado 13"/>
          <p:cNvSpPr/>
          <p:nvPr/>
        </p:nvSpPr>
        <p:spPr>
          <a:xfrm>
            <a:off x="7115632" y="2147282"/>
            <a:ext cx="4925193" cy="3700986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73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9. Aplicación</a:t>
            </a:r>
          </a:p>
        </p:txBody>
      </p:sp>
    </p:spTree>
    <p:extLst>
      <p:ext uri="{BB962C8B-B14F-4D97-AF65-F5344CB8AC3E}">
        <p14:creationId xmlns:p14="http://schemas.microsoft.com/office/powerpoint/2010/main" val="25090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/>
        </p:nvSpPr>
        <p:spPr>
          <a:xfrm>
            <a:off x="2440824" y="228311"/>
            <a:ext cx="7178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2D62"/>
              </a:buClr>
              <a:buSzPts val="2800"/>
              <a:buFont typeface="Montserrat"/>
              <a:buNone/>
            </a:pPr>
            <a:r>
              <a:rPr lang="es-PE" sz="2400" b="1" dirty="0" smtClean="0">
                <a:solidFill>
                  <a:srgbClr val="FF2D62"/>
                </a:solidFill>
                <a:latin typeface="Montserrat"/>
                <a:ea typeface="Montserrat"/>
                <a:cs typeface="Montserrat"/>
                <a:sym typeface="Montserrat"/>
              </a:rPr>
              <a:t>DOCUMENTO EN LA NUBE EN </a:t>
            </a:r>
            <a:r>
              <a:rPr lang="es-PE" sz="2400" b="1" i="1" dirty="0" err="1" smtClean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RPubs</a:t>
            </a:r>
            <a:endParaRPr sz="2400" i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285;p45"/>
          <p:cNvSpPr txBox="1">
            <a:spLocks/>
          </p:cNvSpPr>
          <p:nvPr/>
        </p:nvSpPr>
        <p:spPr>
          <a:xfrm>
            <a:off x="436936" y="4850332"/>
            <a:ext cx="6312205" cy="1702865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●"/>
            </a:pP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Ejecución del documento para transformarlo a </a:t>
            </a:r>
            <a:r>
              <a:rPr lang="es-PE" sz="1600" b="1" i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es-PE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s-PE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s-PE" sz="1600" dirty="0" smtClea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Luego de culminado el </a:t>
            </a:r>
            <a:r>
              <a:rPr lang="es-PE" sz="1200" b="1" i="1" dirty="0" smtClean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documento en </a:t>
            </a:r>
            <a:r>
              <a:rPr lang="es-PE" sz="1200" b="1" i="1" dirty="0" err="1" smtClean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RMarkdown</a:t>
            </a:r>
            <a:r>
              <a:rPr lang="es-PE" sz="1200" b="1" i="1" dirty="0" smtClean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lang="es-PE" sz="1200" b="1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transformación a HTML 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 al formato que se desee, es a través del comando </a:t>
            </a:r>
            <a:r>
              <a:rPr lang="es-PE" sz="1200" b="1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s-PE" sz="1200" b="1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knit</a:t>
            </a:r>
            <a:r>
              <a:rPr lang="es-PE" sz="1200" b="1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Una vez ejecutado se puede guardar como documento HTML y subirlo a un repositorio para compartir. En este caso se subió a </a:t>
            </a:r>
            <a:r>
              <a:rPr lang="es-PE" sz="1200" b="1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Rpubs</a:t>
            </a:r>
            <a:r>
              <a:rPr lang="es-PE" sz="1200" b="1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 a un </a:t>
            </a:r>
            <a:r>
              <a:rPr lang="es-PE" sz="1200" b="1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repositorio en </a:t>
            </a:r>
            <a:r>
              <a:rPr lang="es-PE" sz="1200" b="1" i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lang="es-PE" sz="1200" b="1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PE" sz="1200" i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todo el proyecto.</a:t>
            </a:r>
          </a:p>
          <a:p>
            <a:pPr marL="914400" lvl="1" indent="-31115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Font typeface="Montserrat"/>
              <a:buChar char="○"/>
            </a:pPr>
            <a:endParaRPr lang="es-PE" sz="1400" i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6050" indent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300"/>
              <a:buNone/>
            </a:pPr>
            <a:endParaRPr lang="es-PE" sz="1800" b="1" dirty="0" smtClea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s-PE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39047" b="34808"/>
          <a:stretch/>
        </p:blipFill>
        <p:spPr>
          <a:xfrm>
            <a:off x="454389" y="895960"/>
            <a:ext cx="6294753" cy="3785270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7104636" y="1265345"/>
            <a:ext cx="4873920" cy="2894089"/>
            <a:chOff x="0" y="-217714"/>
            <a:chExt cx="12192000" cy="84926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/>
            <a:srcRect t="4211" b="12363"/>
            <a:stretch/>
          </p:blipFill>
          <p:spPr>
            <a:xfrm>
              <a:off x="0" y="-217714"/>
              <a:ext cx="12192000" cy="5718628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t="13315" b="46216"/>
            <a:stretch/>
          </p:blipFill>
          <p:spPr>
            <a:xfrm>
              <a:off x="0" y="5500914"/>
              <a:ext cx="12192000" cy="2773972"/>
            </a:xfrm>
            <a:prstGeom prst="rect">
              <a:avLst/>
            </a:prstGeom>
          </p:spPr>
        </p:pic>
      </p:grpSp>
      <p:sp>
        <p:nvSpPr>
          <p:cNvPr id="18" name="Google Shape;279;p44"/>
          <p:cNvSpPr txBox="1"/>
          <p:nvPr/>
        </p:nvSpPr>
        <p:spPr>
          <a:xfrm>
            <a:off x="7179842" y="5563284"/>
            <a:ext cx="47235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es-PE" sz="12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</a:t>
            </a:r>
            <a:r>
              <a:rPr lang="es-PE" sz="12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6"/>
              </a:rPr>
              <a:t>rpubs.com/jachimi/Proyecto_Final_R_RM_G_GH_18082022</a:t>
            </a:r>
            <a:endParaRPr sz="1200" dirty="0">
              <a:solidFill>
                <a:schemeClr val="tx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155442" y="753618"/>
            <a:ext cx="6869471" cy="4096714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redondeado 9"/>
          <p:cNvSpPr/>
          <p:nvPr/>
        </p:nvSpPr>
        <p:spPr>
          <a:xfrm>
            <a:off x="148185" y="4850332"/>
            <a:ext cx="6894180" cy="1702865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redondeado 10"/>
          <p:cNvSpPr/>
          <p:nvPr/>
        </p:nvSpPr>
        <p:spPr>
          <a:xfrm>
            <a:off x="7042365" y="760877"/>
            <a:ext cx="4998462" cy="406962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redondeado 11"/>
          <p:cNvSpPr/>
          <p:nvPr/>
        </p:nvSpPr>
        <p:spPr>
          <a:xfrm>
            <a:off x="7024913" y="4850332"/>
            <a:ext cx="5015914" cy="1702865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165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58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609600" y="1970227"/>
            <a:ext cx="10972800" cy="396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1. Lenguaje de Programación R</a:t>
            </a:r>
            <a:br>
              <a:rPr lang="es-PE" sz="2000" b="1" dirty="0" smtClean="0">
                <a:solidFill>
                  <a:schemeClr val="bg1"/>
                </a:solidFill>
                <a:latin typeface="+mn-lt"/>
              </a:rPr>
            </a:br>
            <a:r>
              <a:rPr lang="es-PE" sz="2000" b="1" dirty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>
                <a:solidFill>
                  <a:schemeClr val="bg1"/>
                </a:solidFill>
                <a:latin typeface="+mn-lt"/>
              </a:rPr>
            </a:b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2. </a:t>
            </a:r>
            <a:r>
              <a:rPr lang="es-PE" sz="2000" b="1" dirty="0" err="1" smtClean="0">
                <a:solidFill>
                  <a:schemeClr val="bg1"/>
                </a:solidFill>
                <a:latin typeface="+mn-lt"/>
              </a:rPr>
              <a:t>RMarkdown</a:t>
            </a: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 smtClean="0">
                <a:solidFill>
                  <a:schemeClr val="bg1"/>
                </a:solidFill>
                <a:latin typeface="+mn-lt"/>
              </a:rPr>
            </a:br>
            <a:r>
              <a:rPr lang="es-PE" sz="2000" b="1" dirty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>
                <a:solidFill>
                  <a:schemeClr val="bg1"/>
                </a:solidFill>
                <a:latin typeface="+mn-lt"/>
              </a:rPr>
            </a:b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3. Cabecera: </a:t>
            </a:r>
            <a:r>
              <a:rPr lang="es-PE" sz="2000" b="1" dirty="0" err="1" smtClean="0">
                <a:solidFill>
                  <a:schemeClr val="bg1"/>
                </a:solidFill>
                <a:latin typeface="+mn-lt"/>
              </a:rPr>
              <a:t>Yaml</a:t>
            </a: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 smtClean="0">
                <a:solidFill>
                  <a:schemeClr val="bg1"/>
                </a:solidFill>
                <a:latin typeface="+mn-lt"/>
              </a:rPr>
            </a:br>
            <a:r>
              <a:rPr lang="es-PE" sz="2000" b="1" dirty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>
                <a:solidFill>
                  <a:schemeClr val="bg1"/>
                </a:solidFill>
                <a:latin typeface="+mn-lt"/>
              </a:rPr>
            </a:b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4. Sintaxis básica </a:t>
            </a:r>
            <a:r>
              <a:rPr lang="es-PE" sz="2000" b="1" dirty="0" err="1" smtClean="0">
                <a:solidFill>
                  <a:schemeClr val="bg1"/>
                </a:solidFill>
                <a:latin typeface="+mn-lt"/>
              </a:rPr>
              <a:t>Rmarkdown</a:t>
            </a: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 smtClean="0">
                <a:solidFill>
                  <a:schemeClr val="bg1"/>
                </a:solidFill>
                <a:latin typeface="+mn-lt"/>
              </a:rPr>
            </a:br>
            <a:r>
              <a:rPr lang="es-PE" sz="2000" b="1" dirty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>
                <a:solidFill>
                  <a:schemeClr val="bg1"/>
                </a:solidFill>
                <a:latin typeface="+mn-lt"/>
              </a:rPr>
            </a:b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5. Inclusión de Fórmulas</a:t>
            </a:r>
            <a:br>
              <a:rPr lang="es-PE" sz="2000" b="1" dirty="0" smtClean="0">
                <a:solidFill>
                  <a:schemeClr val="bg1"/>
                </a:solidFill>
                <a:latin typeface="+mn-lt"/>
              </a:rPr>
            </a:b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 smtClean="0">
                <a:solidFill>
                  <a:schemeClr val="bg1"/>
                </a:solidFill>
                <a:latin typeface="+mn-lt"/>
              </a:rPr>
            </a:b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6. Uso de </a:t>
            </a:r>
            <a:r>
              <a:rPr lang="es-PE" sz="2000" b="1" dirty="0" err="1" smtClean="0">
                <a:solidFill>
                  <a:schemeClr val="bg1"/>
                </a:solidFill>
                <a:latin typeface="+mn-lt"/>
              </a:rPr>
              <a:t>Chunks</a:t>
            </a: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 smtClean="0">
                <a:solidFill>
                  <a:schemeClr val="bg1"/>
                </a:solidFill>
                <a:latin typeface="+mn-lt"/>
              </a:rPr>
            </a:br>
            <a:r>
              <a:rPr lang="es-PE" sz="2000" b="1" dirty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>
                <a:solidFill>
                  <a:schemeClr val="bg1"/>
                </a:solidFill>
                <a:latin typeface="+mn-lt"/>
              </a:rPr>
            </a:br>
            <a:r>
              <a:rPr lang="es-PE" sz="2000" b="1" dirty="0">
                <a:solidFill>
                  <a:schemeClr val="bg1"/>
                </a:solidFill>
                <a:latin typeface="+mn-lt"/>
              </a:rPr>
              <a:t>7</a:t>
            </a: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. Añadiendo imágenes y multimedia</a:t>
            </a:r>
            <a:br>
              <a:rPr lang="es-PE" sz="2000" b="1" dirty="0" smtClean="0">
                <a:solidFill>
                  <a:schemeClr val="bg1"/>
                </a:solidFill>
                <a:latin typeface="+mn-lt"/>
              </a:rPr>
            </a:br>
            <a:r>
              <a:rPr lang="es-PE" sz="2000" b="1" dirty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>
                <a:solidFill>
                  <a:schemeClr val="bg1"/>
                </a:solidFill>
                <a:latin typeface="+mn-lt"/>
              </a:rPr>
            </a:br>
            <a:r>
              <a:rPr lang="es-PE" sz="2000" b="1" dirty="0">
                <a:solidFill>
                  <a:schemeClr val="bg1"/>
                </a:solidFill>
                <a:latin typeface="+mn-lt"/>
              </a:rPr>
              <a:t>8</a:t>
            </a: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. Agregando Bibliografía</a:t>
            </a:r>
            <a:br>
              <a:rPr lang="es-PE" sz="2000" b="1" dirty="0" smtClean="0">
                <a:solidFill>
                  <a:schemeClr val="bg1"/>
                </a:solidFill>
                <a:latin typeface="+mn-lt"/>
              </a:rPr>
            </a:br>
            <a:r>
              <a:rPr lang="es-PE" sz="2000" b="1" dirty="0">
                <a:solidFill>
                  <a:schemeClr val="bg1"/>
                </a:solidFill>
                <a:latin typeface="+mn-lt"/>
              </a:rPr>
              <a:t/>
            </a:r>
            <a:br>
              <a:rPr lang="es-PE" sz="2000" b="1" dirty="0">
                <a:solidFill>
                  <a:schemeClr val="bg1"/>
                </a:solidFill>
                <a:latin typeface="+mn-lt"/>
              </a:rPr>
            </a:br>
            <a:r>
              <a:rPr lang="es-PE" sz="2000" b="1" dirty="0">
                <a:solidFill>
                  <a:schemeClr val="bg1"/>
                </a:solidFill>
                <a:latin typeface="+mn-lt"/>
              </a:rPr>
              <a:t>9</a:t>
            </a: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. Aplicación</a:t>
            </a:r>
            <a:endParaRPr sz="2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4619836" y="572637"/>
            <a:ext cx="29523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b="1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Í</a:t>
            </a:r>
            <a:r>
              <a:rPr lang="es-PE" sz="4000" b="1" dirty="0" smtClean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ndice</a:t>
            </a:r>
            <a:endParaRPr sz="4000" b="1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8055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solidFill>
                  <a:schemeClr val="bg1"/>
                </a:solidFill>
              </a:rPr>
              <a:t>1. Lenguaje de Programación R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/>
        </p:nvSpPr>
        <p:spPr>
          <a:xfrm>
            <a:off x="1451609" y="819077"/>
            <a:ext cx="332723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ESQUEMA FUNCIONAMIENTO </a:t>
            </a:r>
            <a:r>
              <a:rPr lang="es-PE" sz="2400" b="1" i="1" dirty="0" smtClean="0">
                <a:solidFill>
                  <a:schemeClr val="tx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endParaRPr sz="2400" b="1" i="1" dirty="0">
              <a:solidFill>
                <a:schemeClr val="tx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1132976" y="5537877"/>
            <a:ext cx="982620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i="1" dirty="0" smtClean="0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</a:t>
            </a:r>
            <a:r>
              <a:rPr lang="es-PE" sz="1600" dirty="0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es un </a:t>
            </a:r>
            <a:r>
              <a:rPr lang="es-PE" sz="1600" b="1" i="1" dirty="0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software libre colaborativo</a:t>
            </a:r>
            <a:r>
              <a:rPr lang="es-PE" sz="1600" dirty="0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Es un </a:t>
            </a:r>
            <a:r>
              <a:rPr lang="es-PE" sz="1600" b="1" i="1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lenguaje de programación </a:t>
            </a:r>
            <a:r>
              <a:rPr lang="es-PE" sz="1600" dirty="0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utilizado preferentemente para </a:t>
            </a:r>
            <a:r>
              <a:rPr lang="es-PE" sz="1600" b="1" i="1" dirty="0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análisis estadístico, </a:t>
            </a:r>
            <a:r>
              <a:rPr lang="es-PE" sz="1600" b="1" i="1" dirty="0" err="1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business</a:t>
            </a:r>
            <a:r>
              <a:rPr lang="es-PE" sz="1600" b="1" i="1" dirty="0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s-PE" sz="1600" b="1" i="1" dirty="0" err="1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inteligence</a:t>
            </a:r>
            <a:r>
              <a:rPr lang="es-PE" sz="1600" b="1" i="1" dirty="0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minería de datos, economía, finanzas, medicina, sistemas de información geográfica, </a:t>
            </a:r>
            <a:r>
              <a:rPr lang="es-PE" sz="1600" b="1" i="1" dirty="0" err="1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big</a:t>
            </a:r>
            <a:r>
              <a:rPr lang="es-PE" sz="1600" b="1" i="1" dirty="0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data, machine </a:t>
            </a:r>
            <a:r>
              <a:rPr lang="es-PE" sz="1600" b="1" i="1" dirty="0" err="1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learning</a:t>
            </a:r>
            <a:r>
              <a:rPr lang="es-PE" sz="1600" dirty="0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s-PE" sz="1600" dirty="0" err="1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etc</a:t>
            </a:r>
            <a:r>
              <a:rPr lang="es-PE" sz="1600" dirty="0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etc…</a:t>
            </a:r>
            <a:endParaRPr sz="1600" dirty="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6429" t="34702" r="28809" b="25702"/>
          <a:stretch/>
        </p:blipFill>
        <p:spPr>
          <a:xfrm>
            <a:off x="155443" y="1715492"/>
            <a:ext cx="5919569" cy="294404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29764" y="4644032"/>
            <a:ext cx="3193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dirty="0" smtClean="0">
                <a:solidFill>
                  <a:schemeClr val="tx2">
                    <a:lumMod val="75000"/>
                  </a:schemeClr>
                </a:solidFill>
              </a:rPr>
              <a:t>R para Principiantes - Emmanuel </a:t>
            </a:r>
            <a:r>
              <a:rPr lang="es-PE" sz="1100" dirty="0" err="1" smtClean="0">
                <a:solidFill>
                  <a:schemeClr val="tx2">
                    <a:lumMod val="75000"/>
                  </a:schemeClr>
                </a:solidFill>
              </a:rPr>
              <a:t>Paradis</a:t>
            </a:r>
            <a:endParaRPr lang="es-PE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8" name="Picture 4" descr="Why Posit Means Growth for the R Community - R programming, Shiny for Pyth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36" y="867158"/>
            <a:ext cx="5138678" cy="9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6323451" y="1953140"/>
            <a:ext cx="5453746" cy="2879932"/>
            <a:chOff x="6418940" y="2025710"/>
            <a:chExt cx="5665483" cy="3185279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8940" y="2025710"/>
              <a:ext cx="5665483" cy="3185279"/>
            </a:xfrm>
            <a:prstGeom prst="rect">
              <a:avLst/>
            </a:prstGeom>
          </p:spPr>
        </p:pic>
        <p:sp>
          <p:nvSpPr>
            <p:cNvPr id="8" name="Rectángulo redondeado 7"/>
            <p:cNvSpPr/>
            <p:nvPr/>
          </p:nvSpPr>
          <p:spPr>
            <a:xfrm>
              <a:off x="8310282" y="3092824"/>
              <a:ext cx="1062318" cy="3227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 smtClean="0"/>
                <a:t>R Script</a:t>
              </a:r>
              <a:endParaRPr lang="es-PE" dirty="0"/>
            </a:p>
          </p:txBody>
        </p:sp>
        <p:sp>
          <p:nvSpPr>
            <p:cNvPr id="12" name="Rectángulo redondeado 11"/>
            <p:cNvSpPr/>
            <p:nvPr/>
          </p:nvSpPr>
          <p:spPr>
            <a:xfrm>
              <a:off x="10097342" y="2931460"/>
              <a:ext cx="1723678" cy="255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 smtClean="0"/>
                <a:t>R </a:t>
              </a:r>
              <a:r>
                <a:rPr lang="es-PE" dirty="0" err="1" smtClean="0"/>
                <a:t>Environment</a:t>
              </a:r>
              <a:endParaRPr lang="es-PE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8168492" y="4303060"/>
              <a:ext cx="1204107" cy="3409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 smtClean="0"/>
                <a:t>R </a:t>
              </a:r>
              <a:r>
                <a:rPr lang="es-PE" dirty="0" err="1" smtClean="0"/>
                <a:t>Console</a:t>
              </a:r>
              <a:endParaRPr lang="es-PE" dirty="0"/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9912552" y="4838749"/>
              <a:ext cx="2093258" cy="3409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 smtClean="0"/>
                <a:t>R </a:t>
              </a:r>
              <a:r>
                <a:rPr lang="es-PE" dirty="0" err="1" smtClean="0"/>
                <a:t>Graphical</a:t>
              </a:r>
              <a:r>
                <a:rPr lang="es-PE" dirty="0" smtClean="0"/>
                <a:t> Output</a:t>
              </a:r>
              <a:endParaRPr lang="es-PE" dirty="0"/>
            </a:p>
          </p:txBody>
        </p:sp>
      </p:grpSp>
      <p:sp>
        <p:nvSpPr>
          <p:cNvPr id="15" name="Rectángulo redondeado 14"/>
          <p:cNvSpPr/>
          <p:nvPr/>
        </p:nvSpPr>
        <p:spPr>
          <a:xfrm>
            <a:off x="915625" y="5463967"/>
            <a:ext cx="10289403" cy="1028257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2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155443" y="753618"/>
            <a:ext cx="5941784" cy="448891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 redondeado 16"/>
          <p:cNvSpPr/>
          <p:nvPr/>
        </p:nvSpPr>
        <p:spPr>
          <a:xfrm>
            <a:off x="6097227" y="760878"/>
            <a:ext cx="5942296" cy="448891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01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2</a:t>
            </a:r>
            <a:r>
              <a:rPr lang="es-PE" b="1" dirty="0" smtClean="0">
                <a:solidFill>
                  <a:schemeClr val="bg1"/>
                </a:solidFill>
              </a:rPr>
              <a:t>. </a:t>
            </a:r>
            <a:r>
              <a:rPr lang="es-PE" b="1" dirty="0" err="1" smtClean="0">
                <a:solidFill>
                  <a:schemeClr val="bg1"/>
                </a:solidFill>
              </a:rPr>
              <a:t>RMarkdown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06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33wubrfki0l68.cloudfront.net/aee91187a9c6811a802ddc524c3271302893a149/a7003/images/bandthre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3" y="2545572"/>
            <a:ext cx="3131296" cy="3653179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2" name="Google Shape;352;p51"/>
          <p:cNvSpPr txBox="1">
            <a:spLocks noGrp="1"/>
          </p:cNvSpPr>
          <p:nvPr>
            <p:ph type="title" idx="4294967295"/>
          </p:nvPr>
        </p:nvSpPr>
        <p:spPr>
          <a:xfrm>
            <a:off x="930706" y="460378"/>
            <a:ext cx="9633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b="1" dirty="0" err="1" smtClean="0">
                <a:solidFill>
                  <a:srgbClr val="E82052"/>
                </a:solidFill>
                <a:latin typeface="Montserrat"/>
                <a:ea typeface="Montserrat"/>
                <a:cs typeface="Montserrat"/>
                <a:sym typeface="Montserrat"/>
              </a:rPr>
              <a:t>RMarkdown</a:t>
            </a:r>
            <a:r>
              <a:rPr lang="es-PE" sz="2800" b="1" dirty="0" smtClean="0">
                <a:solidFill>
                  <a:srgbClr val="E820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PE" sz="2800" b="1" dirty="0" err="1" smtClean="0">
                <a:solidFill>
                  <a:srgbClr val="E82052"/>
                </a:solidFill>
                <a:latin typeface="Montserrat"/>
                <a:ea typeface="Montserrat"/>
                <a:cs typeface="Montserrat"/>
                <a:sym typeface="Montserrat"/>
              </a:rPr>
              <a:t>tells</a:t>
            </a:r>
            <a:r>
              <a:rPr lang="es-PE" sz="2800" b="1" dirty="0" smtClean="0">
                <a:solidFill>
                  <a:srgbClr val="E82052"/>
                </a:solidFill>
                <a:latin typeface="Montserrat"/>
                <a:ea typeface="Montserrat"/>
                <a:cs typeface="Montserrat"/>
                <a:sym typeface="Montserrat"/>
              </a:rPr>
              <a:t> data </a:t>
            </a:r>
            <a:r>
              <a:rPr lang="es-PE" sz="2800" b="1" dirty="0" err="1" smtClean="0">
                <a:solidFill>
                  <a:srgbClr val="E82052"/>
                </a:solidFill>
                <a:latin typeface="Montserrat"/>
                <a:ea typeface="Montserrat"/>
                <a:cs typeface="Montserrat"/>
                <a:sym typeface="Montserrat"/>
              </a:rPr>
              <a:t>story</a:t>
            </a:r>
            <a:r>
              <a:rPr lang="es-PE" sz="2800" b="1" dirty="0" smtClean="0">
                <a:solidFill>
                  <a:srgbClr val="E8205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800" b="1" dirty="0">
              <a:solidFill>
                <a:srgbClr val="E820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3" name="Google Shape;353;p51"/>
          <p:cNvCxnSpPr/>
          <p:nvPr/>
        </p:nvCxnSpPr>
        <p:spPr>
          <a:xfrm>
            <a:off x="4394562" y="2364965"/>
            <a:ext cx="410477" cy="409100"/>
          </a:xfrm>
          <a:prstGeom prst="straightConnector1">
            <a:avLst/>
          </a:prstGeom>
          <a:noFill/>
          <a:ln w="19050" cap="flat" cmpd="sng">
            <a:solidFill>
              <a:srgbClr val="0E9453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54" name="Google Shape;354;p51"/>
          <p:cNvSpPr txBox="1"/>
          <p:nvPr/>
        </p:nvSpPr>
        <p:spPr>
          <a:xfrm>
            <a:off x="1113044" y="1992451"/>
            <a:ext cx="3030085" cy="86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Dashboards</a:t>
            </a:r>
            <a:endParaRPr sz="1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Sorprende a tus jefes o clientes explotando al máximo los datos con cuadros de mando personalizados. </a:t>
            </a:r>
            <a:endParaRPr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" name="Google Shape;355;p51"/>
          <p:cNvCxnSpPr/>
          <p:nvPr/>
        </p:nvCxnSpPr>
        <p:spPr>
          <a:xfrm rot="10800000" flipH="1">
            <a:off x="4391728" y="4630146"/>
            <a:ext cx="411908" cy="407674"/>
          </a:xfrm>
          <a:prstGeom prst="straightConnector1">
            <a:avLst/>
          </a:prstGeom>
          <a:noFill/>
          <a:ln w="19050" cap="flat" cmpd="sng">
            <a:solidFill>
              <a:srgbClr val="08563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56" name="Google Shape;356;p51"/>
          <p:cNvSpPr txBox="1"/>
          <p:nvPr/>
        </p:nvSpPr>
        <p:spPr>
          <a:xfrm>
            <a:off x="1198425" y="4408981"/>
            <a:ext cx="2953143" cy="146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Presentaciones</a:t>
            </a:r>
            <a:endParaRPr sz="1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Necesitas hacer presentaciones en PPT, </a:t>
            </a:r>
            <a:r>
              <a:rPr lang="es-PE" sz="1300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IOSlides</a:t>
            </a:r>
            <a:r>
              <a:rPr lang="es-PE" sz="13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PDF, etc.</a:t>
            </a:r>
            <a:endParaRPr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7" name="Google Shape;357;p51"/>
          <p:cNvCxnSpPr/>
          <p:nvPr/>
        </p:nvCxnSpPr>
        <p:spPr>
          <a:xfrm rot="10800000">
            <a:off x="6666917" y="4630146"/>
            <a:ext cx="423360" cy="416234"/>
          </a:xfrm>
          <a:prstGeom prst="straightConnector1">
            <a:avLst/>
          </a:prstGeom>
          <a:noFill/>
          <a:ln w="19050" cap="flat" cmpd="sng">
            <a:solidFill>
              <a:srgbClr val="0E9453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58" name="Google Shape;358;p51"/>
          <p:cNvSpPr txBox="1"/>
          <p:nvPr/>
        </p:nvSpPr>
        <p:spPr>
          <a:xfrm>
            <a:off x="7331241" y="4450385"/>
            <a:ext cx="2924156" cy="103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Reportes</a:t>
            </a:r>
            <a:endParaRPr sz="1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Elabora reportes personalizados o utilizando paquetes compartidos por la comunidad. </a:t>
            </a:r>
            <a:endParaRPr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9" name="Google Shape;359;p51"/>
          <p:cNvCxnSpPr/>
          <p:nvPr/>
        </p:nvCxnSpPr>
        <p:spPr>
          <a:xfrm flipH="1">
            <a:off x="6668527" y="2371028"/>
            <a:ext cx="401888" cy="403037"/>
          </a:xfrm>
          <a:prstGeom prst="straightConnector1">
            <a:avLst/>
          </a:prstGeom>
          <a:noFill/>
          <a:ln w="19050" cap="flat" cmpd="sng">
            <a:solidFill>
              <a:srgbClr val="08563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60" name="Google Shape;360;p51"/>
          <p:cNvSpPr txBox="1"/>
          <p:nvPr/>
        </p:nvSpPr>
        <p:spPr>
          <a:xfrm>
            <a:off x="7494223" y="1992450"/>
            <a:ext cx="3588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Documentación</a:t>
            </a:r>
            <a:endParaRPr sz="16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3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Transforma tu análisis en documentos de Alta Calidad, incluyendo, fórmulas, códigos (de diferentes tipos), tablas, gráficos y bibliografía sin mucho esfuerzo</a:t>
            </a:r>
            <a:endParaRPr sz="13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4226326" y="2194137"/>
            <a:ext cx="3030000" cy="30198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" name="Google Shape;362;p51"/>
          <p:cNvCxnSpPr/>
          <p:nvPr/>
        </p:nvCxnSpPr>
        <p:spPr>
          <a:xfrm>
            <a:off x="4394554" y="2364862"/>
            <a:ext cx="410400" cy="409200"/>
          </a:xfrm>
          <a:prstGeom prst="straightConnector1">
            <a:avLst/>
          </a:prstGeom>
          <a:noFill/>
          <a:ln w="19050" cap="flat" cmpd="sng">
            <a:solidFill>
              <a:srgbClr val="E1165A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363" name="Google Shape;363;p51"/>
          <p:cNvCxnSpPr/>
          <p:nvPr/>
        </p:nvCxnSpPr>
        <p:spPr>
          <a:xfrm rot="10800000" flipH="1">
            <a:off x="4391721" y="4629841"/>
            <a:ext cx="411900" cy="407700"/>
          </a:xfrm>
          <a:prstGeom prst="straightConnector1">
            <a:avLst/>
          </a:prstGeom>
          <a:noFill/>
          <a:ln w="19050" cap="flat" cmpd="sng">
            <a:solidFill>
              <a:srgbClr val="840D35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64" name="Google Shape;364;p51"/>
          <p:cNvSpPr/>
          <p:nvPr/>
        </p:nvSpPr>
        <p:spPr>
          <a:xfrm rot="-1795063" flipH="1">
            <a:off x="4137667" y="2098518"/>
            <a:ext cx="3207181" cy="3201827"/>
          </a:xfrm>
          <a:prstGeom prst="blockArc">
            <a:avLst>
              <a:gd name="adj1" fmla="val 14348563"/>
              <a:gd name="adj2" fmla="val 19872341"/>
              <a:gd name="adj3" fmla="val 9100"/>
            </a:avLst>
          </a:prstGeom>
          <a:solidFill>
            <a:srgbClr val="E1165A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5" name="Google Shape;365;p51"/>
          <p:cNvCxnSpPr/>
          <p:nvPr/>
        </p:nvCxnSpPr>
        <p:spPr>
          <a:xfrm rot="10800000">
            <a:off x="6666965" y="4630001"/>
            <a:ext cx="423300" cy="416100"/>
          </a:xfrm>
          <a:prstGeom prst="straightConnector1">
            <a:avLst/>
          </a:prstGeom>
          <a:noFill/>
          <a:ln w="19050" cap="flat" cmpd="sng">
            <a:solidFill>
              <a:srgbClr val="E1165A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366" name="Google Shape;366;p51"/>
          <p:cNvCxnSpPr/>
          <p:nvPr/>
        </p:nvCxnSpPr>
        <p:spPr>
          <a:xfrm flipH="1">
            <a:off x="6668403" y="2370925"/>
            <a:ext cx="402000" cy="402900"/>
          </a:xfrm>
          <a:prstGeom prst="straightConnector1">
            <a:avLst/>
          </a:prstGeom>
          <a:noFill/>
          <a:ln w="19050" cap="flat" cmpd="sng">
            <a:solidFill>
              <a:srgbClr val="840D35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67" name="Google Shape;367;p51"/>
          <p:cNvSpPr txBox="1"/>
          <p:nvPr/>
        </p:nvSpPr>
        <p:spPr>
          <a:xfrm>
            <a:off x="4880372" y="3253043"/>
            <a:ext cx="17220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 b="1">
                <a:solidFill>
                  <a:srgbClr val="E82052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  <a:endParaRPr sz="1900">
              <a:solidFill>
                <a:srgbClr val="E82052"/>
              </a:solidFill>
            </a:endParaRPr>
          </a:p>
        </p:txBody>
      </p:sp>
      <p:sp>
        <p:nvSpPr>
          <p:cNvPr id="368" name="Google Shape;368;p51"/>
          <p:cNvSpPr/>
          <p:nvPr/>
        </p:nvSpPr>
        <p:spPr>
          <a:xfrm rot="1795063">
            <a:off x="4135062" y="2098518"/>
            <a:ext cx="3207181" cy="3201827"/>
          </a:xfrm>
          <a:prstGeom prst="blockArc">
            <a:avLst>
              <a:gd name="adj1" fmla="val 14545937"/>
              <a:gd name="adj2" fmla="val 19902139"/>
              <a:gd name="adj3" fmla="val 9115"/>
            </a:avLst>
          </a:prstGeom>
          <a:solidFill>
            <a:srgbClr val="840D35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1"/>
          <p:cNvSpPr/>
          <p:nvPr/>
        </p:nvSpPr>
        <p:spPr>
          <a:xfrm rot="9005613">
            <a:off x="4127993" y="2098225"/>
            <a:ext cx="3206472" cy="3200857"/>
          </a:xfrm>
          <a:prstGeom prst="blockArc">
            <a:avLst>
              <a:gd name="adj1" fmla="val 18041678"/>
              <a:gd name="adj2" fmla="val 1798478"/>
              <a:gd name="adj3" fmla="val 9595"/>
            </a:avLst>
          </a:prstGeom>
          <a:solidFill>
            <a:srgbClr val="840D35"/>
          </a:solidFill>
          <a:ln>
            <a:noFill/>
          </a:ln>
          <a:effectLst>
            <a:outerShdw blurRad="71438" dist="9525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1"/>
          <p:cNvSpPr/>
          <p:nvPr/>
        </p:nvSpPr>
        <p:spPr>
          <a:xfrm rot="-9005613" flipH="1">
            <a:off x="4137201" y="2099117"/>
            <a:ext cx="3206472" cy="3200857"/>
          </a:xfrm>
          <a:prstGeom prst="blockArc">
            <a:avLst>
              <a:gd name="adj1" fmla="val 17967225"/>
              <a:gd name="adj2" fmla="val 1529547"/>
              <a:gd name="adj3" fmla="val 9279"/>
            </a:avLst>
          </a:prstGeom>
          <a:solidFill>
            <a:srgbClr val="E1165A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1"/>
          <p:cNvSpPr/>
          <p:nvPr/>
        </p:nvSpPr>
        <p:spPr>
          <a:xfrm rot="8105058">
            <a:off x="4069982" y="3491587"/>
            <a:ext cx="432538" cy="432538"/>
          </a:xfrm>
          <a:prstGeom prst="rtTriangle">
            <a:avLst/>
          </a:prstGeom>
          <a:solidFill>
            <a:srgbClr val="840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1"/>
          <p:cNvSpPr/>
          <p:nvPr/>
        </p:nvSpPr>
        <p:spPr>
          <a:xfrm rot="-2694942">
            <a:off x="6971644" y="3483073"/>
            <a:ext cx="432538" cy="432538"/>
          </a:xfrm>
          <a:prstGeom prst="rtTriangle">
            <a:avLst/>
          </a:prstGeom>
          <a:solidFill>
            <a:srgbClr val="840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1"/>
          <p:cNvSpPr/>
          <p:nvPr/>
        </p:nvSpPr>
        <p:spPr>
          <a:xfrm rot="2694942">
            <a:off x="5520394" y="4924955"/>
            <a:ext cx="432538" cy="432538"/>
          </a:xfrm>
          <a:prstGeom prst="rtTriangle">
            <a:avLst/>
          </a:prstGeom>
          <a:solidFill>
            <a:srgbClr val="E116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1"/>
          <p:cNvSpPr/>
          <p:nvPr/>
        </p:nvSpPr>
        <p:spPr>
          <a:xfrm rot="-8105058">
            <a:off x="5521220" y="2029158"/>
            <a:ext cx="432538" cy="432538"/>
          </a:xfrm>
          <a:prstGeom prst="rtTriangle">
            <a:avLst/>
          </a:prstGeom>
          <a:solidFill>
            <a:srgbClr val="E116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4" descr="R Markdown: The Definitive Gui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344" y="2728399"/>
            <a:ext cx="1699034" cy="191540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79;p44"/>
          <p:cNvSpPr txBox="1"/>
          <p:nvPr/>
        </p:nvSpPr>
        <p:spPr>
          <a:xfrm>
            <a:off x="2004751" y="6038021"/>
            <a:ext cx="733333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i="1" dirty="0" err="1" smtClean="0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RMarkdown</a:t>
            </a:r>
            <a:r>
              <a:rPr lang="es-PE" sz="1600" dirty="0" smtClean="0">
                <a:solidFill>
                  <a:srgbClr val="041B5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es un formato que permite pasar un texto plano a lenguaje HTML</a:t>
            </a:r>
            <a:endParaRPr sz="1600" dirty="0">
              <a:solidFill>
                <a:srgbClr val="041B5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" name="Rectángulo redondeado 27"/>
          <p:cNvSpPr/>
          <p:nvPr/>
        </p:nvSpPr>
        <p:spPr>
          <a:xfrm>
            <a:off x="1863226" y="5849938"/>
            <a:ext cx="7620000" cy="733056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730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3. Cabecera: </a:t>
            </a:r>
            <a:r>
              <a:rPr lang="es-PE" b="1" dirty="0" err="1" smtClean="0">
                <a:solidFill>
                  <a:schemeClr val="bg1"/>
                </a:solidFill>
              </a:rPr>
              <a:t>Yaml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83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/>
        </p:nvSpPr>
        <p:spPr>
          <a:xfrm>
            <a:off x="1221226" y="261217"/>
            <a:ext cx="38102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YAML FORMATO PLANO</a:t>
            </a:r>
            <a:endParaRPr sz="2400" b="1" dirty="0">
              <a:solidFill>
                <a:srgbClr val="DF28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1298812" y="5404827"/>
            <a:ext cx="982620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 b="1" i="1" dirty="0" err="1" smtClean="0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Yaml</a:t>
            </a:r>
            <a:r>
              <a:rPr lang="es-PE" sz="1600" b="1" i="1" dirty="0" smtClean="0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s-PE" sz="1600" b="1" i="1" dirty="0" err="1" smtClean="0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Rmarkdown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Es la </a:t>
            </a:r>
            <a:r>
              <a:rPr lang="es-PE" sz="1600" b="1" i="1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cabecera del documento 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 </a:t>
            </a:r>
            <a:r>
              <a:rPr lang="es-PE" sz="1600" b="1" i="1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inicia y termina en 3 guiones 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 delimitarlo. En </a:t>
            </a:r>
            <a:r>
              <a:rPr lang="es-PE" sz="1600" dirty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 se almacenan los datos generales sobre el documento</a:t>
            </a:r>
            <a:r>
              <a:rPr lang="es-PE" sz="1600" dirty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como: </a:t>
            </a:r>
            <a:r>
              <a:rPr lang="es-PE" sz="1600" b="1" i="1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título, autor, fecha, datos de autor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 y los formatos de salida (</a:t>
            </a:r>
            <a:r>
              <a:rPr lang="es-PE" sz="1600" b="1" i="1" dirty="0" err="1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html</a:t>
            </a:r>
            <a:r>
              <a:rPr lang="es-PE" sz="1600" b="1" i="1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s-PE" sz="1600" b="1" i="1" dirty="0" err="1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ioslide</a:t>
            </a:r>
            <a:r>
              <a:rPr lang="es-PE" sz="1600" b="1" i="1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Word, </a:t>
            </a:r>
            <a:r>
              <a:rPr lang="es-PE" sz="1600" b="1" i="1" dirty="0" err="1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pdf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 y del documento en sí (estructura del documento como: </a:t>
            </a:r>
            <a:r>
              <a:rPr lang="es-PE" sz="1600" b="1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colores de fondos de </a:t>
            </a:r>
            <a:r>
              <a:rPr lang="es-PE" sz="1600" b="1" dirty="0" err="1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chunks</a:t>
            </a:r>
            <a:r>
              <a:rPr lang="es-PE" sz="1600" b="1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cuadros, gráficos</a:t>
            </a:r>
            <a:r>
              <a:rPr lang="es-PE" sz="1600" dirty="0" smtClean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entre otros). </a:t>
            </a:r>
            <a:endParaRPr sz="1600" dirty="0">
              <a:solidFill>
                <a:schemeClr val="tx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39047" b="36713"/>
          <a:stretch/>
        </p:blipFill>
        <p:spPr>
          <a:xfrm>
            <a:off x="193723" y="1281271"/>
            <a:ext cx="5865586" cy="3424090"/>
          </a:xfrm>
          <a:prstGeom prst="rect">
            <a:avLst/>
          </a:prstGeom>
        </p:spPr>
      </p:pic>
      <p:sp>
        <p:nvSpPr>
          <p:cNvPr id="15" name="Google Shape;278;p44"/>
          <p:cNvSpPr txBox="1"/>
          <p:nvPr/>
        </p:nvSpPr>
        <p:spPr>
          <a:xfrm>
            <a:off x="7064835" y="261217"/>
            <a:ext cx="399867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 smtClean="0">
                <a:solidFill>
                  <a:srgbClr val="DF284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YAML PAQUETE YMLTHIS</a:t>
            </a:r>
            <a:endParaRPr sz="2400" b="1" dirty="0">
              <a:solidFill>
                <a:srgbClr val="DF28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6299200" y="1286956"/>
            <a:ext cx="5529943" cy="3456027"/>
            <a:chOff x="6183007" y="1424715"/>
            <a:chExt cx="6008993" cy="4337274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/>
            <a:srcRect r="38897" b="21555"/>
            <a:stretch/>
          </p:blipFill>
          <p:spPr>
            <a:xfrm>
              <a:off x="6183007" y="1424715"/>
              <a:ext cx="6008993" cy="4337274"/>
            </a:xfrm>
            <a:prstGeom prst="rect">
              <a:avLst/>
            </a:prstGeom>
          </p:spPr>
        </p:pic>
        <p:grpSp>
          <p:nvGrpSpPr>
            <p:cNvPr id="17" name="Grupo 16"/>
            <p:cNvGrpSpPr/>
            <p:nvPr/>
          </p:nvGrpSpPr>
          <p:grpSpPr>
            <a:xfrm>
              <a:off x="6790764" y="1773670"/>
              <a:ext cx="2447365" cy="3363106"/>
              <a:chOff x="3294528" y="1183341"/>
              <a:chExt cx="5607424" cy="6091519"/>
            </a:xfrm>
          </p:grpSpPr>
          <p:pic>
            <p:nvPicPr>
              <p:cNvPr id="11" name="Imagen 10"/>
              <p:cNvPicPr>
                <a:picLocks noChangeAspect="1"/>
              </p:cNvPicPr>
              <p:nvPr/>
            </p:nvPicPr>
            <p:blipFill rotWithShape="1">
              <a:blip r:embed="rId5"/>
              <a:srcRect l="27022" t="15439" r="27096" b="36341"/>
              <a:stretch/>
            </p:blipFill>
            <p:spPr>
              <a:xfrm>
                <a:off x="3294528" y="1183341"/>
                <a:ext cx="5593977" cy="3133166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6"/>
              <a:srcRect l="27022" t="42938" r="26985" b="13904"/>
              <a:stretch/>
            </p:blipFill>
            <p:spPr>
              <a:xfrm>
                <a:off x="3294528" y="4316507"/>
                <a:ext cx="5607424" cy="2958353"/>
              </a:xfrm>
              <a:prstGeom prst="rect">
                <a:avLst/>
              </a:prstGeom>
            </p:spPr>
          </p:pic>
        </p:grpSp>
      </p:grpSp>
      <p:sp>
        <p:nvSpPr>
          <p:cNvPr id="2" name="Rectángulo redondeado 1"/>
          <p:cNvSpPr/>
          <p:nvPr/>
        </p:nvSpPr>
        <p:spPr>
          <a:xfrm>
            <a:off x="155443" y="753618"/>
            <a:ext cx="5941784" cy="448891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redondeado 11"/>
          <p:cNvSpPr/>
          <p:nvPr/>
        </p:nvSpPr>
        <p:spPr>
          <a:xfrm>
            <a:off x="6097227" y="760878"/>
            <a:ext cx="5942296" cy="4488912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redondeado 12"/>
          <p:cNvSpPr/>
          <p:nvPr/>
        </p:nvSpPr>
        <p:spPr>
          <a:xfrm>
            <a:off x="874516" y="5343272"/>
            <a:ext cx="10445422" cy="1200288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540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443</Words>
  <Application>Microsoft Office PowerPoint</Application>
  <PresentationFormat>Panorámica</PresentationFormat>
  <Paragraphs>97</Paragraphs>
  <Slides>24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5" baseType="lpstr">
      <vt:lpstr>Arial</vt:lpstr>
      <vt:lpstr>Bree Serif</vt:lpstr>
      <vt:lpstr>Calibri</vt:lpstr>
      <vt:lpstr>Calibri Light</vt:lpstr>
      <vt:lpstr>Montserrat</vt:lpstr>
      <vt:lpstr>Montserrat Black</vt:lpstr>
      <vt:lpstr>Montserrat ExtraBold</vt:lpstr>
      <vt:lpstr>Montserrat Light</vt:lpstr>
      <vt:lpstr>Montserrat SemiBold</vt:lpstr>
      <vt:lpstr>Roboto</vt:lpstr>
      <vt:lpstr>Tema de Office</vt:lpstr>
      <vt:lpstr>CÓMO DOCUMENTAR TUS INVESTIGACIONES Y PROYECTOS</vt:lpstr>
      <vt:lpstr>Presentación de PowerPoint</vt:lpstr>
      <vt:lpstr>1. Lenguaje de Programación R  2. RMarkdown  3. Cabecera: Yaml  4. Sintaxis básica Rmarkdown  5. Inclusión de Fórmulas  6. Uso de Chunks  7. Añadiendo imágenes y multimedia  8. Agregando Bibliografía  9. Aplicación</vt:lpstr>
      <vt:lpstr>1. Lenguaje de Programación R</vt:lpstr>
      <vt:lpstr>Presentación de PowerPoint</vt:lpstr>
      <vt:lpstr>2. RMarkdown</vt:lpstr>
      <vt:lpstr>RMarkdown tells data story  </vt:lpstr>
      <vt:lpstr>3. Cabecera: Yaml</vt:lpstr>
      <vt:lpstr>Presentación de PowerPoint</vt:lpstr>
      <vt:lpstr>Presentación de PowerPoint</vt:lpstr>
      <vt:lpstr>4. Sintaxis básica Rmarkdown</vt:lpstr>
      <vt:lpstr>Presentación de PowerPoint</vt:lpstr>
      <vt:lpstr>5. Inclusión de Fórmulas</vt:lpstr>
      <vt:lpstr>INCLUSIÓN DE FÓRMULAS UTILIZANDO LaTex</vt:lpstr>
      <vt:lpstr>6. Uso de Chunks</vt:lpstr>
      <vt:lpstr>INCORPORANDO CÓDIGO USANDO chunks</vt:lpstr>
      <vt:lpstr>7. Añadiendo imágenes y multimedia</vt:lpstr>
      <vt:lpstr>Presentación de PowerPoint</vt:lpstr>
      <vt:lpstr>8. Agregando Bibliografía</vt:lpstr>
      <vt:lpstr>AGREGANDO BIBLIOGRAFÍA A NUESTRO DOCUMENTO</vt:lpstr>
      <vt:lpstr>Presentación de PowerPoint</vt:lpstr>
      <vt:lpstr>9. Aplicación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Cómo documentar tus Investigaciones y Proyectos con R y RMarkdown</dc:title>
  <dc:creator>Cuenta Microsoft</dc:creator>
  <cp:lastModifiedBy>Cuenta Microsoft</cp:lastModifiedBy>
  <cp:revision>80</cp:revision>
  <dcterms:created xsi:type="dcterms:W3CDTF">2022-12-10T19:47:50Z</dcterms:created>
  <dcterms:modified xsi:type="dcterms:W3CDTF">2022-12-14T06:55:35Z</dcterms:modified>
</cp:coreProperties>
</file>